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9" r:id="rId2"/>
    <p:sldId id="296" r:id="rId3"/>
    <p:sldId id="463" r:id="rId4"/>
    <p:sldId id="517" r:id="rId5"/>
    <p:sldId id="464" r:id="rId6"/>
    <p:sldId id="470" r:id="rId7"/>
    <p:sldId id="466" r:id="rId8"/>
    <p:sldId id="467" r:id="rId9"/>
    <p:sldId id="469" r:id="rId10"/>
    <p:sldId id="471" r:id="rId11"/>
    <p:sldId id="472" r:id="rId12"/>
    <p:sldId id="465" r:id="rId13"/>
    <p:sldId id="475" r:id="rId14"/>
    <p:sldId id="473" r:id="rId15"/>
    <p:sldId id="468" r:id="rId16"/>
    <p:sldId id="476" r:id="rId17"/>
    <p:sldId id="474" r:id="rId18"/>
    <p:sldId id="477" r:id="rId19"/>
    <p:sldId id="480" r:id="rId20"/>
    <p:sldId id="479" r:id="rId21"/>
    <p:sldId id="481" r:id="rId22"/>
    <p:sldId id="482" r:id="rId23"/>
    <p:sldId id="320" r:id="rId24"/>
    <p:sldId id="484" r:id="rId25"/>
    <p:sldId id="483" r:id="rId26"/>
    <p:sldId id="487" r:id="rId27"/>
    <p:sldId id="486" r:id="rId28"/>
    <p:sldId id="485" r:id="rId29"/>
    <p:sldId id="478" r:id="rId30"/>
    <p:sldId id="491" r:id="rId31"/>
    <p:sldId id="492" r:id="rId32"/>
    <p:sldId id="494" r:id="rId33"/>
    <p:sldId id="493" r:id="rId34"/>
    <p:sldId id="495" r:id="rId35"/>
    <p:sldId id="497" r:id="rId36"/>
    <p:sldId id="500" r:id="rId37"/>
    <p:sldId id="499" r:id="rId38"/>
    <p:sldId id="501" r:id="rId39"/>
    <p:sldId id="504" r:id="rId40"/>
    <p:sldId id="457" r:id="rId41"/>
    <p:sldId id="515" r:id="rId42"/>
    <p:sldId id="512" r:id="rId43"/>
    <p:sldId id="513" r:id="rId44"/>
    <p:sldId id="516" r:id="rId45"/>
    <p:sldId id="509" r:id="rId46"/>
    <p:sldId id="440" r:id="rId47"/>
    <p:sldId id="317" r:id="rId48"/>
    <p:sldId id="332" r:id="rId49"/>
    <p:sldId id="488" r:id="rId50"/>
    <p:sldId id="496" r:id="rId5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90980" autoAdjust="0"/>
  </p:normalViewPr>
  <p:slideViewPr>
    <p:cSldViewPr snapToGrid="0">
      <p:cViewPr varScale="1">
        <p:scale>
          <a:sx n="75" d="100"/>
          <a:sy n="75" d="100"/>
        </p:scale>
        <p:origin x="122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23/02/2024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23/02/2024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23/02/2024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23/02/2024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23/02/2024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23/02/2024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23/02/2024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23/02/2024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23/02/2024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23/02/2024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23/02/2024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23/02/2024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23/02/2024</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60.png"/><Relationship Id="rId4" Type="http://schemas.openxmlformats.org/officeDocument/2006/relationships/image" Target="../media/image550.png"/></Relationships>
</file>

<file path=ppt/slides/_rels/slide46.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a:t>
                </a:r>
                <a:r>
                  <a:rPr lang="pt-BR" dirty="0"/>
                  <a:t>, 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dirty="0"/>
                  <a:t>O </a:t>
                </a:r>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144"/>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lnSpcReduction="10000"/>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possíveis retas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a:t>
                </a:r>
                <a:r>
                  <a:rPr lang="pt-BR" b="1" i="1" dirty="0">
                    <a:solidFill>
                      <a:srgbClr val="7030A0"/>
                    </a:solidFill>
                  </a:rPr>
                  <a:t>diferença entre a saída do modelo e o valor esperado</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2663" r="-258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Refinando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chemeClr val="accent2"/>
                    </a:solidFill>
                  </a:rPr>
                  <a:t>Informação disponível</a:t>
                </a:r>
                <a:endParaRPr lang="pt-BR" dirty="0">
                  <a:solidFill>
                    <a:schemeClr val="accent2"/>
                  </a:solidFill>
                </a:endParaRPr>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real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do vetor, tem valor constante igual a 1 para que possamos representar o </a:t>
                </a:r>
                <a:r>
                  <a:rPr lang="pt-BR" b="1" i="1" dirty="0"/>
                  <a:t>modelo</a:t>
                </a:r>
                <a:r>
                  <a:rPr lang="pt-BR" dirty="0"/>
                  <a:t> em </a:t>
                </a:r>
                <a:r>
                  <a:rPr lang="pt-BR" b="1" i="1" dirty="0">
                    <a:solidFill>
                      <a:srgbClr val="00B050"/>
                    </a:solidFill>
                  </a:rPr>
                  <a:t>formato vetorial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chemeClr val="accent2"/>
                    </a:solidFill>
                  </a:rPr>
                  <a:t>Modelo</a:t>
                </a:r>
                <a:endParaRPr lang="pt-BR" b="1" dirty="0">
                  <a:solidFill>
                    <a:schemeClr val="accent2"/>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agilizar o processo de avaliação de propriedades.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chemeClr val="accent2"/>
                    </a:solidFill>
                  </a:rPr>
                  <a:t>Objetivo</a:t>
                </a:r>
                <a:endParaRPr lang="pt-BR" dirty="0">
                  <a:solidFill>
                    <a:schemeClr val="accent2"/>
                  </a:solidFill>
                </a:endParaRPr>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7030A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foi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1585"/>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5558841" y="1551214"/>
            <a:ext cx="6485675"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a:t>
            </a:r>
            <a:r>
              <a:rPr lang="pt-BR" b="1" i="1" dirty="0">
                <a:solidFill>
                  <a:srgbClr val="00B050"/>
                </a:solidFill>
              </a:rPr>
              <a:t>minimize o erro de aproximação</a:t>
            </a:r>
            <a:r>
              <a:rPr lang="pt-BR" dirty="0"/>
              <a:t>.</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formas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3429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𝑿</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𝒚</m:t>
                        </m:r>
                      </m:oMath>
                    </m:oMathPara>
                  </a14:m>
                  <a:endParaRPr lang="pt-BR" sz="2400" b="1" i="1" dirty="0"/>
                </a:p>
              </p:txBody>
            </p:sp>
          </mc:Choice>
          <mc:Fallback xmlns="">
            <p:sp>
              <p:nvSpPr>
                <p:cNvPr id="14" name="CaixaDeTexto 13">
                  <a:extLst>
                    <a:ext uri="{FF2B5EF4-FFF2-40B4-BE49-F238E27FC236}">
                      <a16:creationId xmlns:a16="http://schemas.microsoft.com/office/drawing/2014/main" id="{6AFC799D-58CB-E1E2-0D69-3033A3F20565}"/>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4"/>
                  <a:stretch>
                    <a:fillRect b="-1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cxnSpLocks/>
              <a:stCxn id="12" idx="3"/>
            </p:cNvCxnSpPr>
            <p:nvPr/>
          </p:nvCxnSpPr>
          <p:spPr>
            <a:xfrm flipH="1" flipV="1">
              <a:off x="2662503" y="2378075"/>
              <a:ext cx="1973288" cy="1076325"/>
            </a:xfrm>
            <a:prstGeom prst="bentConnector3">
              <a:avLst>
                <a:gd name="adj1" fmla="val -11585"/>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
        <p:nvSpPr>
          <p:cNvPr id="5" name="CaixaDeTexto 4">
            <a:extLst>
              <a:ext uri="{FF2B5EF4-FFF2-40B4-BE49-F238E27FC236}">
                <a16:creationId xmlns:a16="http://schemas.microsoft.com/office/drawing/2014/main" id="{C18E8975-8592-CC3B-612B-6E6728CAA35F}"/>
              </a:ext>
            </a:extLst>
          </p:cNvPr>
          <p:cNvSpPr txBox="1"/>
          <p:nvPr/>
        </p:nvSpPr>
        <p:spPr>
          <a:xfrm>
            <a:off x="2848216" y="1658935"/>
            <a:ext cx="2209559" cy="600164"/>
          </a:xfrm>
          <a:prstGeom prst="rect">
            <a:avLst/>
          </a:prstGeom>
          <a:noFill/>
        </p:spPr>
        <p:txBody>
          <a:bodyPr wrap="square" rtlCol="0">
            <a:spAutoFit/>
          </a:bodyPr>
          <a:lstStyle/>
          <a:p>
            <a:pPr algn="ctr"/>
            <a:r>
              <a:rPr lang="pt-BR" sz="1100" dirty="0"/>
              <a:t>Indicação para onde deve-se caminhar no espaço de hipóteses para que o erro seja minimizado</a:t>
            </a:r>
          </a:p>
        </p:txBody>
      </p:sp>
    </p:spTree>
    <p:extLst>
      <p:ext uri="{BB962C8B-B14F-4D97-AF65-F5344CB8AC3E}">
        <p14:creationId xmlns:p14="http://schemas.microsoft.com/office/powerpoint/2010/main" val="168591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fontScale="925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podemos encontrar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r>
                  <a:rPr lang="pt-BR" dirty="0"/>
                  <a:t> (i.e., não cresce ou decresce mais)</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 resolução da derivada também é interpretada como sendo o </a:t>
                </a:r>
                <a:r>
                  <a:rPr lang="pt-BR" b="1" i="1" dirty="0">
                    <a:solidFill>
                      <a:srgbClr val="7030A0"/>
                    </a:solidFill>
                  </a:rPr>
                  <a:t>ponto</a:t>
                </a:r>
                <a:r>
                  <a:rPr lang="pt-BR" b="0" i="0" dirty="0"/>
                  <a:t> onde a</a:t>
                </a:r>
                <a:r>
                  <a:rPr lang="pt-BR" dirty="0"/>
                  <a:t> </a:t>
                </a:r>
                <a:r>
                  <a:rPr lang="pt-BR" b="1" i="1" dirty="0">
                    <a:solidFill>
                      <a:srgbClr val="00B050"/>
                    </a:solidFill>
                  </a:rPr>
                  <a:t>inclinação de um hiperplano (e.g., reta) tangente à função de erro é nula</a:t>
                </a:r>
                <a:r>
                  <a:rPr lang="pt-BR" b="0" i="0" dirty="0"/>
                  <a:t>.</a:t>
                </a: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189" t="-1816" r="-1743" b="-12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701040"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388566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
        <p:nvSpPr>
          <p:cNvPr id="4" name="CaixaDeTexto 3">
            <a:extLst>
              <a:ext uri="{FF2B5EF4-FFF2-40B4-BE49-F238E27FC236}">
                <a16:creationId xmlns:a16="http://schemas.microsoft.com/office/drawing/2014/main" id="{0E4C71D1-50EA-A2EC-9A23-91169617C043}"/>
              </a:ext>
            </a:extLst>
          </p:cNvPr>
          <p:cNvSpPr txBox="1"/>
          <p:nvPr/>
        </p:nvSpPr>
        <p:spPr>
          <a:xfrm>
            <a:off x="3299972" y="5892711"/>
            <a:ext cx="1170428" cy="600164"/>
          </a:xfrm>
          <a:prstGeom prst="rect">
            <a:avLst/>
          </a:prstGeom>
          <a:noFill/>
        </p:spPr>
        <p:txBody>
          <a:bodyPr wrap="square" rtlCol="0">
            <a:spAutoFit/>
          </a:bodyPr>
          <a:lstStyle/>
          <a:p>
            <a:pPr algn="ctr"/>
            <a:r>
              <a:rPr lang="pt-BR" sz="1100" dirty="0"/>
              <a:t>Peso ótimo, i.e., que minimiza a função de erro</a:t>
            </a:r>
          </a:p>
        </p:txBody>
      </p:sp>
      <p:cxnSp>
        <p:nvCxnSpPr>
          <p:cNvPr id="6" name="Conector de Seta Reta 5">
            <a:extLst>
              <a:ext uri="{FF2B5EF4-FFF2-40B4-BE49-F238E27FC236}">
                <a16:creationId xmlns:a16="http://schemas.microsoft.com/office/drawing/2014/main" id="{47EF2106-10D5-9DFC-30FB-16D95F71A5FB}"/>
              </a:ext>
            </a:extLst>
          </p:cNvPr>
          <p:cNvCxnSpPr>
            <a:cxnSpLocks/>
            <a:stCxn id="4" idx="0"/>
          </p:cNvCxnSpPr>
          <p:nvPr/>
        </p:nvCxnSpPr>
        <p:spPr>
          <a:xfrm flipV="1">
            <a:off x="3885186" y="5344160"/>
            <a:ext cx="0" cy="5485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73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a:t>
                </a:r>
                <a:r>
                  <a:rPr lang="pt-BR" b="1" i="1" dirty="0">
                    <a:solidFill>
                      <a:srgbClr val="0070C0"/>
                    </a:solidFill>
                  </a:rPr>
                  <a:t>nula</a:t>
                </a:r>
                <a:r>
                  <a:rPr lang="pt-BR" b="1" i="1" dirty="0"/>
                  <a:t>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a:t>
                </a:r>
                <a14:m>
                  <m:oMath xmlns:m="http://schemas.openxmlformats.org/officeDocument/2006/math">
                    <m:r>
                      <a:rPr lang="pt-BR" b="1" i="1">
                        <a:latin typeface="Cambria Math" panose="02040503050406030204" pitchFamily="18" charset="0"/>
                      </a:rPr>
                      <m:t>𝑿</m:t>
                    </m:r>
                  </m:oMath>
                </a14:m>
                <a:r>
                  <a:rPr lang="pt-BR" dirty="0"/>
                  <a:t>,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𝒂</m:t>
                        </m:r>
                      </m:e>
                      <m:sub>
                        <m:r>
                          <m:rPr>
                            <m:sty m:val="p"/>
                          </m:rPr>
                          <a:rPr lang="pt-BR" b="0" i="0" smtClean="0">
                            <a:latin typeface="Cambria Math" panose="02040503050406030204" pitchFamily="18" charset="0"/>
                          </a:rPr>
                          <m:t>opt</m:t>
                        </m:r>
                      </m:sub>
                    </m:sSub>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(i.e., de treinamento),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m:rPr>
                            <m:sty m:val="p"/>
                          </m:rPr>
                          <a:rPr lang="pt-BR">
                            <a:latin typeface="Cambria Math" panose="02040503050406030204" pitchFamily="18" charset="0"/>
                          </a:rPr>
                          <m:t>opt</m:t>
                        </m:r>
                      </m:sub>
                    </m:sSub>
                  </m:oMath>
                </a14:m>
                <a:r>
                  <a:rPr lang="pt-BR" dirty="0"/>
                  <a:t>.</a:t>
                </a:r>
              </a:p>
            </p:txBody>
          </p:sp>
        </mc:Choice>
        <mc:Fallback>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35119"/>
            <a:ext cx="3400426" cy="508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3A5225D-372A-9882-4C39-014E09F73C23}"/>
              </a:ext>
            </a:extLst>
          </p:cNvPr>
          <p:cNvSpPr txBox="1"/>
          <p:nvPr/>
        </p:nvSpPr>
        <p:spPr>
          <a:xfrm>
            <a:off x="2428240" y="3817418"/>
            <a:ext cx="1838960" cy="600164"/>
          </a:xfrm>
          <a:prstGeom prst="rect">
            <a:avLst/>
          </a:prstGeom>
          <a:noFill/>
        </p:spPr>
        <p:txBody>
          <a:bodyPr wrap="square" rtlCol="0">
            <a:spAutoFit/>
          </a:bodyPr>
          <a:lstStyle/>
          <a:p>
            <a:pPr algn="ctr"/>
            <a:r>
              <a:rPr lang="pt-BR" sz="1100" dirty="0"/>
              <a:t>Conjunto de pesos correspondente ao ponto mais baixo da função de erro</a:t>
            </a:r>
          </a:p>
        </p:txBody>
      </p:sp>
      <p:cxnSp>
        <p:nvCxnSpPr>
          <p:cNvPr id="7" name="Conector de Seta Reta 6">
            <a:extLst>
              <a:ext uri="{FF2B5EF4-FFF2-40B4-BE49-F238E27FC236}">
                <a16:creationId xmlns:a16="http://schemas.microsoft.com/office/drawing/2014/main" id="{7BA61BF2-6AB1-C56A-1E7D-68D6833A28C4}"/>
              </a:ext>
            </a:extLst>
          </p:cNvPr>
          <p:cNvCxnSpPr/>
          <p:nvPr/>
        </p:nvCxnSpPr>
        <p:spPr>
          <a:xfrm>
            <a:off x="4099243" y="4114799"/>
            <a:ext cx="650240" cy="2357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61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a:t>
                </a:r>
                <a:r>
                  <a:rPr lang="pt-BR" b="1" i="1" dirty="0">
                    <a:solidFill>
                      <a:srgbClr val="7030A0"/>
                    </a:solidFill>
                  </a:rPr>
                  <a:t>equação normal </a:t>
                </a:r>
                <a:r>
                  <a:rPr lang="pt-BR" dirty="0"/>
                  <a:t>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a:t>
                </a:r>
                <a:r>
                  <a:rPr lang="pt-BR" b="1" i="1" dirty="0">
                    <a:solidFill>
                      <a:srgbClr val="7030A0"/>
                    </a:solidFill>
                  </a:rPr>
                  <a:t>equação normal</a:t>
                </a:r>
                <a:r>
                  <a:rPr lang="pt-BR" dirty="0"/>
                  <a:t> só funciona para sistemas </a:t>
                </a:r>
                <a:r>
                  <a:rPr lang="pt-BR" b="1" i="1" dirty="0"/>
                  <a:t>determinados</a:t>
                </a:r>
                <a:r>
                  <a:rPr lang="pt-BR" dirty="0"/>
                  <a:t> </a:t>
                </a:r>
                <a:r>
                  <a:rPr lang="pt-BR" b="1" i="1" dirty="0"/>
                  <a:t>ou</a:t>
                </a:r>
                <a:r>
                  <a:rPr lang="pt-BR" dirty="0"/>
                  <a:t>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1937"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954107"/>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954107"/>
              </a:xfrm>
              <a:prstGeom prst="rect">
                <a:avLst/>
              </a:prstGeom>
              <a:blipFill rotWithShape="0">
                <a:blip r:embed="rId5"/>
                <a:stretch>
                  <a:fillRect l="-228" t="-1282" r="-1598" b="-5769"/>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C16A22-1E29-D959-69D9-364EB3DA7640}"/>
              </a:ext>
            </a:extLst>
          </p:cNvPr>
          <p:cNvSpPr>
            <a:spLocks noGrp="1"/>
          </p:cNvSpPr>
          <p:nvPr>
            <p:ph idx="1"/>
          </p:nvPr>
        </p:nvSpPr>
        <p:spPr>
          <a:xfrm>
            <a:off x="838200" y="2593975"/>
            <a:ext cx="10515600" cy="1670050"/>
          </a:xfrm>
        </p:spPr>
        <p:txBody>
          <a:bodyPr>
            <a:normAutofit/>
          </a:bodyPr>
          <a:lstStyle/>
          <a:p>
            <a:pPr marL="0" indent="0" algn="ctr">
              <a:buNone/>
            </a:pPr>
            <a:r>
              <a:rPr lang="pt-BR" sz="4800" i="1" dirty="0"/>
              <a:t>Como podemos resolver esses problemas de estimação?</a:t>
            </a:r>
          </a:p>
        </p:txBody>
      </p:sp>
    </p:spTree>
    <p:extLst>
      <p:ext uri="{BB962C8B-B14F-4D97-AF65-F5344CB8AC3E}">
        <p14:creationId xmlns:p14="http://schemas.microsoft.com/office/powerpoint/2010/main" val="38307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a entrada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a:t>
                </a:r>
                <a:r>
                  <a:rPr lang="pt-BR" b="0" i="0" dirty="0">
                    <a:effectLst/>
                  </a:rPr>
                  <a:t> imagens onde cada imagem é representada por um vetor de 1000 atributos.</a:t>
                </a:r>
                <a:endParaRPr lang="pt-BR" dirty="0"/>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14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4810130" y="1825624"/>
            <a:ext cx="7216769" cy="5032375"/>
          </a:xfrm>
        </p:spPr>
        <p:txBody>
          <a:bodyPr>
            <a:normAutofit fontScale="92500"/>
          </a:bodyPr>
          <a:lstStyle/>
          <a:p>
            <a:r>
              <a:rPr lang="pt-BR" dirty="0"/>
              <a:t>Podemos usar </a:t>
            </a:r>
            <a:r>
              <a:rPr lang="pt-BR" b="1" i="1" dirty="0">
                <a:solidFill>
                  <a:srgbClr val="7030A0"/>
                </a:solidFill>
              </a:rPr>
              <a:t>abordagens iterativas de otimização</a:t>
            </a:r>
            <a:r>
              <a:rPr lang="pt-BR" dirty="0"/>
              <a:t>.</a:t>
            </a:r>
          </a:p>
          <a:p>
            <a:r>
              <a:rPr lang="pt-BR" dirty="0"/>
              <a:t>São algoritmos que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espaço de soluções.</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a:p>
            <a:r>
              <a:rPr lang="pt-BR" dirty="0"/>
              <a:t>A cada iteração,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a:t>
            </a:r>
            <a:r>
              <a:rPr lang="pt-BR" dirty="0"/>
              <a:t>.</a:t>
            </a:r>
          </a:p>
          <a:p>
            <a:pPr lvl="1">
              <a:buFont typeface="Wingdings" panose="05000000000000000000" pitchFamily="2" charset="2"/>
              <a:buChar char="§"/>
            </a:pPr>
            <a:r>
              <a:rPr lang="pt-BR" dirty="0"/>
              <a:t>O algoritmo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97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a:t>
            </a:r>
            <a:r>
              <a:rPr lang="pt-BR"/>
              <a:t>-&gt; Recordings </a:t>
            </a:r>
            <a:r>
              <a:rPr lang="pt-BR" dirty="0"/>
              <a:t>-&gt;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r>
              <a:rPr lang="pt-BR" b="1" dirty="0">
                <a:solidFill>
                  <a:srgbClr val="00B050"/>
                </a:solidFill>
              </a:rPr>
              <a:t>Projeto final já está disponível no </a:t>
            </a:r>
            <a:r>
              <a:rPr lang="pt-BR" b="1" i="1" dirty="0">
                <a:solidFill>
                  <a:srgbClr val="7030A0"/>
                </a:solidFill>
              </a:rPr>
              <a:t>github</a:t>
            </a:r>
            <a:r>
              <a:rPr lang="pt-BR" b="1" dirty="0">
                <a:solidFill>
                  <a:srgbClr val="00B050"/>
                </a:solidFill>
              </a:rPr>
              <a:t>, logo abaixo do laboratório 6.</a:t>
            </a:r>
          </a:p>
        </p:txBody>
      </p:sp>
    </p:spTree>
    <p:extLst>
      <p:ext uri="{BB962C8B-B14F-4D97-AF65-F5344CB8AC3E}">
        <p14:creationId xmlns:p14="http://schemas.microsoft.com/office/powerpoint/2010/main" val="994846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usados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pPr lvl="1">
              <a:buFont typeface="Wingdings" panose="05000000000000000000" pitchFamily="2" charset="2"/>
              <a:buChar char="§"/>
            </a:pPr>
            <a:r>
              <a:rPr lang="pt-BR" dirty="0"/>
              <a:t>Por exemplo, ajustar uma curva (i.e., uma função) aos dados de vendas de picolés.</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305425" y="1825624"/>
                <a:ext cx="6780079"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a:p>
                <a:pPr lvl="1">
                  <a:buFont typeface="Wingdings" panose="05000000000000000000" pitchFamily="2" charset="2"/>
                  <a:buChar char="§"/>
                </a:pPr>
                <a:r>
                  <a:rPr lang="pt-BR" dirty="0"/>
                  <a:t>Vários pares de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formam o conjunto de treinamento.</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305425" y="1825624"/>
                <a:ext cx="6780079" cy="5032375"/>
              </a:xfrm>
              <a:blipFill>
                <a:blip r:embed="rId3"/>
                <a:stretch>
                  <a:fillRect l="-1617" t="-1937" r="-2156" b="-2179"/>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371B7D-BB1A-D7F3-A54B-3E89596BFE8C}"/>
                  </a:ext>
                </a:extLst>
              </p:cNvPr>
              <p:cNvSpPr txBox="1"/>
              <p:nvPr/>
            </p:nvSpPr>
            <p:spPr>
              <a:xfrm>
                <a:off x="2409352" y="2755948"/>
                <a:ext cx="7381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h</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oMath>
                  </m:oMathPara>
                </a14:m>
                <a:endParaRPr lang="pt-BR" sz="1400" dirty="0"/>
              </a:p>
            </p:txBody>
          </p:sp>
        </mc:Choice>
        <mc:Fallback xmlns="">
          <p:sp>
            <p:nvSpPr>
              <p:cNvPr id="4" name="CaixaDeTexto 3">
                <a:extLst>
                  <a:ext uri="{FF2B5EF4-FFF2-40B4-BE49-F238E27FC236}">
                    <a16:creationId xmlns:a16="http://schemas.microsoft.com/office/drawing/2014/main" id="{B6371B7D-BB1A-D7F3-A54B-3E89596BFE8C}"/>
                  </a:ext>
                </a:extLst>
              </p:cNvPr>
              <p:cNvSpPr txBox="1">
                <a:spLocks noRot="1" noChangeAspect="1" noMove="1" noResize="1" noEditPoints="1" noAdjustHandles="1" noChangeArrowheads="1" noChangeShapeType="1" noTextEdit="1"/>
              </p:cNvSpPr>
              <p:nvPr/>
            </p:nvSpPr>
            <p:spPr>
              <a:xfrm>
                <a:off x="2409352" y="2755948"/>
                <a:ext cx="738130"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4180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solidFill>
                      <a:srgbClr val="7030A0"/>
                    </a:solidFill>
                  </a:rPr>
                  <a:t>não existe uma r</a:t>
                </a:r>
                <a:r>
                  <a:rPr lang="pt-BR" b="1" i="1" dirty="0">
                    <a:solidFill>
                      <a:srgbClr val="7030A0"/>
                    </a:solidFill>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Nos casos onde essa função existe, a chamamos de </a:t>
                </a:r>
                <a:r>
                  <a:rPr lang="pt-BR" b="1" i="1" dirty="0">
                    <a:solidFill>
                      <a:srgbClr val="00B050"/>
                    </a:solidFill>
                  </a:rPr>
                  <a:t>função verdadeira </a:t>
                </a:r>
                <a:r>
                  <a:rPr lang="pt-BR" dirty="0"/>
                  <a:t>ou </a:t>
                </a:r>
                <a:r>
                  <a:rPr lang="pt-BR" b="1" i="1" dirty="0">
                    <a:solidFill>
                      <a:srgbClr val="00B050"/>
                    </a:solidFill>
                  </a:rPr>
                  <a:t>objetivo</a:t>
                </a:r>
                <a:r>
                  <a:rPr lang="pt-BR" dirty="0"/>
                  <a:t>, a qual é, normalmente, denotada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361"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aproxime usando regressão.</a:t>
            </a:r>
          </a:p>
        </p:txBody>
      </p:sp>
    </p:spTree>
    <p:extLst>
      <p:ext uri="{BB962C8B-B14F-4D97-AF65-F5344CB8AC3E}">
        <p14:creationId xmlns:p14="http://schemas.microsoft.com/office/powerpoint/2010/main" val="217023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847531" y="1825624"/>
            <a:ext cx="7204924"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pPr lvl="1">
              <a:buFont typeface="Wingdings" panose="05000000000000000000" pitchFamily="2" charset="2"/>
              <a:buChar char="§"/>
            </a:pPr>
            <a:r>
              <a:rPr lang="pt-BR" b="1" dirty="0"/>
              <a:t>Detecção de símbolos</a:t>
            </a:r>
            <a:r>
              <a:rPr lang="pt-BR" dirty="0"/>
              <a:t>: os símbolos transmitidos passam através de um canal ruidoso. </a:t>
            </a:r>
          </a:p>
          <a:p>
            <a:r>
              <a:rPr lang="pt-BR" dirty="0"/>
              <a:t>Nos nossos exemplos, modelaremos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179118"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526050"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O objetivo geral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lnSpcReduction="10000"/>
              </a:bodyPr>
              <a:lstStyle/>
              <a:p>
                <a:r>
                  <a:rPr lang="pt-BR" b="0" i="0" dirty="0">
                    <a:solidFill>
                      <a:schemeClr val="tx1"/>
                    </a:solidFill>
                    <a:effectLst/>
                  </a:rPr>
                  <a:t>Assim, o </a:t>
                </a:r>
                <a:r>
                  <a:rPr lang="pt-BR" b="1" i="1" dirty="0">
                    <a:solidFill>
                      <a:srgbClr val="7030A0"/>
                    </a:solidFill>
                    <a:effectLst/>
                  </a:rPr>
                  <a:t>objetivo geral</a:t>
                </a:r>
                <a:r>
                  <a:rPr lang="pt-BR" b="0" i="0" dirty="0">
                    <a:solidFill>
                      <a:srgbClr val="7030A0"/>
                    </a:solidFill>
                    <a:effectLst/>
                  </a:rPr>
                  <a:t> </a:t>
                </a:r>
                <a:r>
                  <a:rPr lang="pt-BR" b="0" i="0" dirty="0">
                    <a:solidFill>
                      <a:schemeClr val="tx1"/>
                    </a:solidFill>
                    <a:effectLst/>
                  </a:rPr>
                  <a:t>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coletados estejam corrompidos por ruído</a:t>
                </a:r>
                <a:r>
                  <a:rPr lang="pt-BR" dirty="0">
                    <a:effectLst/>
                  </a:rPr>
                  <a:t>, 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b="0" i="0" dirty="0">
                    <a:solidFill>
                      <a:schemeClr val="tx1"/>
                    </a:solidFill>
                    <a:effectLst/>
                  </a:rPr>
                  <a:t>.</a:t>
                </a:r>
              </a:p>
              <a:p>
                <a:r>
                  <a:rPr lang="pt-BR" b="0" i="0" dirty="0">
                    <a:solidFill>
                      <a:schemeClr val="tx1"/>
                    </a:solidFill>
                    <a:effectLst/>
                  </a:rPr>
                  <a:t>Em outras palavras, a regressão busca </a:t>
                </a:r>
                <a:r>
                  <a:rPr lang="pt-BR" b="1" i="1" dirty="0">
                    <a:solidFill>
                      <a:srgbClr val="7030A0"/>
                    </a:solidFill>
                    <a:effectLst/>
                  </a:rPr>
                  <a:t>capturar</a:t>
                </a:r>
                <a:r>
                  <a:rPr lang="pt-BR" b="0" i="0" dirty="0">
                    <a:solidFill>
                      <a:schemeClr val="tx1"/>
                    </a:solidFill>
                    <a:effectLst/>
                  </a:rPr>
                  <a:t> o </a:t>
                </a:r>
                <a:r>
                  <a:rPr lang="pt-BR" b="1" i="1" dirty="0">
                    <a:solidFill>
                      <a:srgbClr val="00B050"/>
                    </a:solidFill>
                    <a:effectLst/>
                  </a:rPr>
                  <a:t>padrão geral por trás dos dados</a:t>
                </a:r>
                <a:r>
                  <a:rPr lang="pt-BR" b="1" i="1" dirty="0">
                    <a:solidFill>
                      <a:srgbClr val="00B050"/>
                    </a:solidFill>
                  </a:rPr>
                  <a:t> ruidosos de forma a se obter uma boa capacidade de </a:t>
                </a:r>
                <a:r>
                  <a:rPr lang="pt-BR" b="1" i="1" dirty="0">
                    <a:solidFill>
                      <a:srgbClr val="7030A0"/>
                    </a:solidFill>
                  </a:rPr>
                  <a:t>generalização</a:t>
                </a:r>
                <a:r>
                  <a:rPr lang="pt-BR" b="0" i="0" dirty="0">
                    <a:solidFill>
                      <a:schemeClr val="tx1"/>
                    </a:solidFill>
                    <a:effectLst/>
                  </a:rPr>
                  <a:t>.</a:t>
                </a:r>
              </a:p>
              <a:p>
                <a:pPr lvl="1">
                  <a:buFont typeface="Wingdings" panose="05000000000000000000" pitchFamily="2" charset="2"/>
                  <a:buChar char="§"/>
                </a:pPr>
                <a:r>
                  <a:rPr lang="pt-BR" dirty="0"/>
                  <a:t>Ou seja</a:t>
                </a:r>
                <a:r>
                  <a:rPr lang="pt-BR" b="0" i="0" dirty="0">
                    <a:solidFill>
                      <a:schemeClr val="tx1"/>
                    </a:solidFill>
                    <a:effectLst/>
                  </a:rPr>
                  <a:t>, encontrar a função verdadeira, </a:t>
                </a:r>
                <a14:m>
                  <m:oMath xmlns:m="http://schemas.openxmlformats.org/officeDocument/2006/math">
                    <m:r>
                      <a:rPr lang="pt-BR" i="1" smtClean="0">
                        <a:latin typeface="Cambria Math" panose="02040503050406030204" pitchFamily="18" charset="0"/>
                      </a:rPr>
                      <m:t>𝑦</m:t>
                    </m:r>
                  </m:oMath>
                </a14:m>
                <a:r>
                  <a:rPr lang="pt-BR" b="0" i="0" dirty="0">
                    <a:solidFill>
                      <a:schemeClr val="tx1"/>
                    </a:solidFill>
                    <a:effectLst/>
                  </a:rPr>
                  <a:t>.</a:t>
                </a:r>
              </a:p>
              <a:p>
                <a:r>
                  <a:rPr lang="pt-BR" dirty="0"/>
                  <a:t>Esse conjunto de </a:t>
                </a:r>
                <a:r>
                  <a:rPr lang="pt-BR" b="1" i="1" dirty="0"/>
                  <a:t>valores coletados</a:t>
                </a:r>
                <a:r>
                  <a:rPr lang="pt-BR" dirty="0"/>
                  <a:t>, ou </a:t>
                </a:r>
                <a:r>
                  <a:rPr lang="pt-BR" b="1" i="1" dirty="0"/>
                  <a:t>experiências prévias</a:t>
                </a:r>
                <a:r>
                  <a:rPr lang="pt-BR" dirty="0"/>
                  <a:t>,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2663" r="-167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18709</TotalTime>
  <Words>8669</Words>
  <Application>Microsoft Office PowerPoint</Application>
  <PresentationFormat>Widescreen</PresentationFormat>
  <Paragraphs>574</Paragraphs>
  <Slides>50</Slides>
  <Notes>29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50</vt:i4>
      </vt:variant>
    </vt:vector>
  </HeadingPairs>
  <TitlesOfParts>
    <vt:vector size="56"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Apresentação do PowerPoint</vt:lpstr>
      <vt:lpstr>Regressão linear</vt:lpstr>
      <vt:lpstr>Qual o objetivo da regressão linear?</vt:lpstr>
      <vt:lpstr>Relação matemática real entre x e y</vt:lpstr>
      <vt:lpstr>Dados ruidosos</vt:lpstr>
      <vt:lpstr>O objetivo geral da 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Refinando 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Desvantagens da forma fechada (eq. normal)</vt:lpstr>
      <vt:lpstr>Desvantagens da forma fechada (eq. normal)</vt:lpstr>
      <vt:lpstr>Apresentação do PowerPoint</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2459</cp:revision>
  <dcterms:created xsi:type="dcterms:W3CDTF">2020-02-17T11:18:32Z</dcterms:created>
  <dcterms:modified xsi:type="dcterms:W3CDTF">2024-02-23T17:09:55Z</dcterms:modified>
</cp:coreProperties>
</file>